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6"/>
  </p:notesMasterIdLst>
  <p:handoutMasterIdLst>
    <p:handoutMasterId r:id="rId17"/>
  </p:handoutMasterIdLst>
  <p:sldIdLst>
    <p:sldId id="257" r:id="rId2"/>
    <p:sldId id="261" r:id="rId3"/>
    <p:sldId id="262" r:id="rId4"/>
    <p:sldId id="272" r:id="rId5"/>
    <p:sldId id="267" r:id="rId6"/>
    <p:sldId id="264" r:id="rId7"/>
    <p:sldId id="270" r:id="rId8"/>
    <p:sldId id="268" r:id="rId9"/>
    <p:sldId id="274" r:id="rId10"/>
    <p:sldId id="275" r:id="rId11"/>
    <p:sldId id="276" r:id="rId12"/>
    <p:sldId id="277" r:id="rId13"/>
    <p:sldId id="273" r:id="rId14"/>
    <p:sldId id="278" r:id="rId15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mes bruneau" initials="jb" lastIdx="1" clrIdx="0">
    <p:extLst>
      <p:ext uri="{19B8F6BF-5375-455C-9EA6-DF929625EA0E}">
        <p15:presenceInfo xmlns:p15="http://schemas.microsoft.com/office/powerpoint/2012/main" userId="565065c4e6b65b0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24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0-22T14:17:38.929" idx="1">
    <p:pos x="7680" y="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4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40FC4FFE-8987-4A26-B7F4-8A516F18ADAE}">
      <dgm:prSet custT="1"/>
      <dgm:spPr/>
      <dgm:t>
        <a:bodyPr rtlCol="0"/>
        <a:lstStyle/>
        <a:p>
          <a:pPr>
            <a:lnSpc>
              <a:spcPct val="100000"/>
            </a:lnSpc>
          </a:pPr>
          <a:r>
            <a:rPr lang="fr" sz="1800" dirty="0"/>
            <a:t>EL</a:t>
          </a:r>
          <a:r>
            <a:rPr lang="fr" sz="1800" baseline="0" dirty="0"/>
            <a:t> MODEL &amp; Introduction</a:t>
          </a:r>
          <a:endParaRPr lang="fr" sz="1800" dirty="0"/>
        </a:p>
      </dgm:t>
    </dgm:pt>
    <dgm:pt modelId="{CAD7EF86-FB23-41F6-BF42-040B36DEFDB1}" type="parTrans" cxnId="{C7AD8469-3C68-4AF9-AB82-79B0043AA120}">
      <dgm:prSet/>
      <dgm:spPr/>
      <dgm:t>
        <a:bodyPr rtlCol="0"/>
        <a:lstStyle/>
        <a:p>
          <a:pPr rtl="0"/>
          <a:endParaRPr lang="en-US"/>
        </a:p>
      </dgm:t>
    </dgm:pt>
    <dgm:pt modelId="{5B62599A-5C9B-48E7-896E-EA782AC60C8B}" type="sibTrans" cxnId="{C7AD8469-3C68-4AF9-AB82-79B0043AA120}">
      <dgm:prSet/>
      <dgm:spPr/>
      <dgm:t>
        <a:bodyPr rtlCol="0"/>
        <a:lstStyle/>
        <a:p>
          <a:pPr rtl="0"/>
          <a:endParaRPr lang="en-US"/>
        </a:p>
      </dgm:t>
    </dgm:pt>
    <dgm:pt modelId="{49225C73-1633-42F1-AB3B-7CB183E5F8B8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fr" sz="1600" dirty="0"/>
            <a:t>Analysis </a:t>
          </a:r>
          <a:r>
            <a:rPr lang="fr" sz="1600"/>
            <a:t>with data </a:t>
          </a:r>
          <a:r>
            <a:rPr lang="fr" sz="1600" dirty="0"/>
            <a:t>and charts</a:t>
          </a:r>
        </a:p>
      </dgm:t>
    </dgm:pt>
    <dgm:pt modelId="{1A0E2090-1D4F-438A-8766-B6030CE01ADD}" type="parTrans" cxnId="{A9154303-8225-4248-91DC-1B0156A35F07}">
      <dgm:prSet/>
      <dgm:spPr/>
      <dgm:t>
        <a:bodyPr rtlCol="0"/>
        <a:lstStyle/>
        <a:p>
          <a:pPr rtl="0"/>
          <a:endParaRPr lang="en-US"/>
        </a:p>
      </dgm:t>
    </dgm:pt>
    <dgm:pt modelId="{9646853A-8964-4519-A5B1-0B7D18B2983D}" type="sibTrans" cxnId="{A9154303-8225-4248-91DC-1B0156A35F07}">
      <dgm:prSet/>
      <dgm:spPr/>
      <dgm:t>
        <a:bodyPr rtlCol="0"/>
        <a:lstStyle/>
        <a:p>
          <a:pPr rtl="0"/>
          <a:endParaRPr lang="en-US"/>
        </a:p>
      </dgm:t>
    </dgm:pt>
    <dgm:pt modelId="{1C383F32-22E8-4F62-A3E0-BDC3D5F48992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fr" sz="1600" dirty="0"/>
            <a:t>api cOding</a:t>
          </a:r>
        </a:p>
        <a:p>
          <a:pPr>
            <a:lnSpc>
              <a:spcPct val="100000"/>
            </a:lnSpc>
            <a:defRPr cap="all"/>
          </a:pPr>
          <a:r>
            <a:rPr lang="fr" sz="1600" dirty="0"/>
            <a:t>SQL SCRIPT</a:t>
          </a:r>
        </a:p>
        <a:p>
          <a:pPr>
            <a:lnSpc>
              <a:spcPct val="100000"/>
            </a:lnSpc>
            <a:defRPr cap="all"/>
          </a:pPr>
          <a:endParaRPr lang="fr" sz="1200" dirty="0"/>
        </a:p>
      </dgm:t>
    </dgm:pt>
    <dgm:pt modelId="{A7920A2F-3244-4159-AF04-6A1D38B7B317}" type="parTrans" cxnId="{C4CCE57E-E871-46D6-BAD5-880252C95D22}">
      <dgm:prSet/>
      <dgm:spPr/>
      <dgm:t>
        <a:bodyPr rtlCol="0"/>
        <a:lstStyle/>
        <a:p>
          <a:pPr rtl="0"/>
          <a:endParaRPr lang="en-US"/>
        </a:p>
      </dgm:t>
    </dgm:pt>
    <dgm:pt modelId="{8500F72A-2C6D-4FDF-9C1D-CA691380EB0B}" type="sibTrans" cxnId="{C4CCE57E-E871-46D6-BAD5-880252C95D22}">
      <dgm:prSet/>
      <dgm:spPr/>
      <dgm:t>
        <a:bodyPr rtlCol="0"/>
        <a:lstStyle/>
        <a:p>
          <a:pPr rtl="0"/>
          <a:endParaRPr lang="en-US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3"/>
      <dgm:spPr/>
    </dgm:pt>
    <dgm:pt modelId="{7C175B98-93F4-4D7C-BB95-1514AB879CD5}" type="pres">
      <dgm:prSet presAssocID="{40FC4FFE-8987-4A26-B7F4-8A516F18ADA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ableau décisionnel"/>
        </a:ext>
      </dgm:extLst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3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1" presStyleCnt="3"/>
      <dgm:spPr/>
    </dgm:pt>
    <dgm:pt modelId="{DB4CA7C4-FCA1-4127-B20A-2A5C031A3CF4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esentation with bar chart"/>
        </a:ext>
      </dgm:extLst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5A266296-0042-402F-92EF-D59AB148E92E}" type="pres">
      <dgm:prSet presAssocID="{9646853A-8964-4519-A5B1-0B7D18B2983D}" presName="sibTrans" presStyleCnt="0"/>
      <dgm:spPr/>
    </dgm:pt>
    <dgm:pt modelId="{ECFA770B-DE2C-4683-A038-58D0FE44BC27}" type="pres">
      <dgm:prSet presAssocID="{1C383F32-22E8-4F62-A3E0-BDC3D5F48992}" presName="compNode" presStyleCnt="0"/>
      <dgm:spPr/>
    </dgm:pt>
    <dgm:pt modelId="{FF93E135-77D6-48A0-8871-9BC93D705D06}" type="pres">
      <dgm:prSet presAssocID="{1C383F32-22E8-4F62-A3E0-BDC3D5F48992}" presName="iconBgRect" presStyleLbl="bgShp" presStyleIdx="2" presStyleCnt="3"/>
      <dgm:spPr/>
    </dgm:pt>
    <dgm:pt modelId="{39509775-983E-4110-B989-EE2CD6514BE0}" type="pres">
      <dgm:prSet presAssocID="{1C383F32-22E8-4F62-A3E0-BDC3D5F48992}" presName="iconRect" presStyleLbl="node1" presStyleIdx="2" presStyleCnt="3" custLinFactNeighborX="3371" custLinFactNeighborY="-9646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mpoule et engrenage"/>
        </a:ext>
      </dgm:extLst>
    </dgm:pt>
    <dgm:pt modelId="{493B43B2-705C-4AE5-8A77-D8DEEDA1B5CF}" type="pres">
      <dgm:prSet presAssocID="{1C383F32-22E8-4F62-A3E0-BDC3D5F48992}" presName="spaceRect" presStyleCnt="0"/>
      <dgm:spPr/>
    </dgm:pt>
    <dgm:pt modelId="{1AEDC777-00B3-41D7-9AE1-23D741E941C3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7A710F69-5154-4855-ACF5-BC7C1BF85A80}" type="presOf" srcId="{49225C73-1633-42F1-AB3B-7CB183E5F8B8}" destId="{7E6FE37A-5DB0-4899-9FCB-0CE39BC185F8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1496FC70-DB8B-48D4-98DE-DD2856E389EE}" type="presOf" srcId="{1C383F32-22E8-4F62-A3E0-BDC3D5F48992}" destId="{1AEDC777-00B3-41D7-9AE1-23D741E941C3}" srcOrd="0" destOrd="0" presId="urn:microsoft.com/office/officeart/2018/5/layout/IconCircleLabel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355227E3-55E0-4343-BC8D-FC0EB1694F48}" type="presOf" srcId="{40FC4FFE-8987-4A26-B7F4-8A516F18ADAE}" destId="{127117FB-F8A7-4A20-A8A7-EC686DDC76D0}" srcOrd="0" destOrd="0" presId="urn:microsoft.com/office/officeart/2018/5/layout/IconCircleLabelList"/>
    <dgm:cxn modelId="{555498CB-3ED1-404E-A25F-EB243EFC5FB1}" type="presParOf" srcId="{50B3CE7C-E10B-4E23-BD93-03664997C932}" destId="{DE9CE479-E4AE-4283-AEF1-10C1535B4324}" srcOrd="0" destOrd="0" presId="urn:microsoft.com/office/officeart/2018/5/layout/IconCircleLabelList"/>
    <dgm:cxn modelId="{11F12D49-CD08-4D50-BD13-3ECBC3A476A4}" type="presParOf" srcId="{DE9CE479-E4AE-4283-AEF1-10C1535B4324}" destId="{B59FCF02-CAD2-4D6F-9542-AD86711168CA}" srcOrd="0" destOrd="0" presId="urn:microsoft.com/office/officeart/2018/5/layout/IconCircleLabelList"/>
    <dgm:cxn modelId="{F443A659-540B-487B-97F9-49219CF60D6B}" type="presParOf" srcId="{DE9CE479-E4AE-4283-AEF1-10C1535B4324}" destId="{7C175B98-93F4-4D7C-BB95-1514AB879CD5}" srcOrd="1" destOrd="0" presId="urn:microsoft.com/office/officeart/2018/5/layout/IconCircleLabelList"/>
    <dgm:cxn modelId="{A503D7AB-7D64-4163-93B5-1CEEDAE81823}" type="presParOf" srcId="{DE9CE479-E4AE-4283-AEF1-10C1535B4324}" destId="{677A3090-5F01-43FD-9FA6-C0420AD80FD6}" srcOrd="2" destOrd="0" presId="urn:microsoft.com/office/officeart/2018/5/layout/IconCircleLabelList"/>
    <dgm:cxn modelId="{780188ED-7DCE-45BB-B6AF-91BE48969612}" type="presParOf" srcId="{DE9CE479-E4AE-4283-AEF1-10C1535B4324}" destId="{127117FB-F8A7-4A20-A8A7-EC686DDC76D0}" srcOrd="3" destOrd="0" presId="urn:microsoft.com/office/officeart/2018/5/layout/IconCircleLabelList"/>
    <dgm:cxn modelId="{155719F8-A89B-4E96-BC49-C48BC717F480}" type="presParOf" srcId="{50B3CE7C-E10B-4E23-BD93-03664997C932}" destId="{FD1EED9C-83D3-41AD-A09B-D3B36354168F}" srcOrd="1" destOrd="0" presId="urn:microsoft.com/office/officeart/2018/5/layout/IconCircleLabelList"/>
    <dgm:cxn modelId="{2772E199-56B0-4310-A55E-67D00CA3E59E}" type="presParOf" srcId="{50B3CE7C-E10B-4E23-BD93-03664997C932}" destId="{C998AB0A-577D-44AA-A068-F634DDE7BD47}" srcOrd="2" destOrd="0" presId="urn:microsoft.com/office/officeart/2018/5/layout/IconCircleLabelList"/>
    <dgm:cxn modelId="{4E351D18-D97F-4B92-A608-2E9600B91C28}" type="presParOf" srcId="{C998AB0A-577D-44AA-A068-F634DDE7BD47}" destId="{BCD8CDD9-0C56-4401-ADB1-8B48DAB2C96F}" srcOrd="0" destOrd="0" presId="urn:microsoft.com/office/officeart/2018/5/layout/IconCircleLabelList"/>
    <dgm:cxn modelId="{B3DC724C-4569-4E9D-BD5A-49E4CD991FD0}" type="presParOf" srcId="{C998AB0A-577D-44AA-A068-F634DDE7BD47}" destId="{DB4CA7C4-FCA1-4127-B20A-2A5C031A3CF4}" srcOrd="1" destOrd="0" presId="urn:microsoft.com/office/officeart/2018/5/layout/IconCircleLabelList"/>
    <dgm:cxn modelId="{AD1AB552-CCE0-4911-BB9E-5D4A60B21F4F}" type="presParOf" srcId="{C998AB0A-577D-44AA-A068-F634DDE7BD47}" destId="{9B0C8FBF-0BDD-48A5-967E-F3FE71659F6A}" srcOrd="2" destOrd="0" presId="urn:microsoft.com/office/officeart/2018/5/layout/IconCircleLabelList"/>
    <dgm:cxn modelId="{8558F796-2D01-40FE-A21A-7530EEBC3BC3}" type="presParOf" srcId="{C998AB0A-577D-44AA-A068-F634DDE7BD47}" destId="{7E6FE37A-5DB0-4899-9FCB-0CE39BC185F8}" srcOrd="3" destOrd="0" presId="urn:microsoft.com/office/officeart/2018/5/layout/IconCircleLabelList"/>
    <dgm:cxn modelId="{1532E2BE-82E9-40A4-A6F7-40B60FC879AE}" type="presParOf" srcId="{50B3CE7C-E10B-4E23-BD93-03664997C932}" destId="{5A266296-0042-402F-92EF-D59AB148E92E}" srcOrd="3" destOrd="0" presId="urn:microsoft.com/office/officeart/2018/5/layout/IconCircleLabelList"/>
    <dgm:cxn modelId="{3A7F4DB9-1469-4F58-B633-24B7EEE084D1}" type="presParOf" srcId="{50B3CE7C-E10B-4E23-BD93-03664997C932}" destId="{ECFA770B-DE2C-4683-A038-58D0FE44BC27}" srcOrd="4" destOrd="0" presId="urn:microsoft.com/office/officeart/2018/5/layout/IconCircleLabelList"/>
    <dgm:cxn modelId="{91311827-CDAC-4BA8-B4A3-117AFD1CEE2D}" type="presParOf" srcId="{ECFA770B-DE2C-4683-A038-58D0FE44BC27}" destId="{FF93E135-77D6-48A0-8871-9BC93D705D06}" srcOrd="0" destOrd="0" presId="urn:microsoft.com/office/officeart/2018/5/layout/IconCircleLabelList"/>
    <dgm:cxn modelId="{83B7CA40-11B7-4507-8422-A40F02D469B2}" type="presParOf" srcId="{ECFA770B-DE2C-4683-A038-58D0FE44BC27}" destId="{39509775-983E-4110-B989-EE2CD6514BE0}" srcOrd="1" destOrd="0" presId="urn:microsoft.com/office/officeart/2018/5/layout/IconCircleLabelList"/>
    <dgm:cxn modelId="{A44BB251-01EB-4DEF-A28C-6D495183E4DC}" type="presParOf" srcId="{ECFA770B-DE2C-4683-A038-58D0FE44BC27}" destId="{493B43B2-705C-4AE5-8A77-D8DEEDA1B5CF}" srcOrd="2" destOrd="0" presId="urn:microsoft.com/office/officeart/2018/5/layout/IconCircleLabelList"/>
    <dgm:cxn modelId="{1EFA52DF-3C80-4DAA-BED6-AFE2F81796B2}" type="presParOf" srcId="{ECFA770B-DE2C-4683-A038-58D0FE44BC27}" destId="{1AEDC777-00B3-41D7-9AE1-23D741E941C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616949" y="231555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1004512" y="619118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35606" y="2616556"/>
          <a:ext cx="2981250" cy="87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" sz="1800" kern="1200" dirty="0"/>
            <a:t>EL</a:t>
          </a:r>
          <a:r>
            <a:rPr lang="fr" sz="1800" kern="1200" baseline="0" dirty="0"/>
            <a:t> MODEL &amp; Introduction</a:t>
          </a:r>
          <a:endParaRPr lang="fr" sz="1800" kern="1200" dirty="0"/>
        </a:p>
      </dsp:txBody>
      <dsp:txXfrm>
        <a:off x="35606" y="2616556"/>
        <a:ext cx="2981250" cy="877500"/>
      </dsp:txXfrm>
    </dsp:sp>
    <dsp:sp modelId="{BCD8CDD9-0C56-4401-ADB1-8B48DAB2C96F}">
      <dsp:nvSpPr>
        <dsp:cNvPr id="0" name=""/>
        <dsp:cNvSpPr/>
      </dsp:nvSpPr>
      <dsp:spPr>
        <a:xfrm>
          <a:off x="4119918" y="231555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4507481" y="619118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3538574" y="2616556"/>
          <a:ext cx="2981250" cy="87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" sz="1600" kern="1200" dirty="0"/>
            <a:t>Analysis </a:t>
          </a:r>
          <a:r>
            <a:rPr lang="fr" sz="1600" kern="1200"/>
            <a:t>with data </a:t>
          </a:r>
          <a:r>
            <a:rPr lang="fr" sz="1600" kern="1200" dirty="0"/>
            <a:t>and charts</a:t>
          </a:r>
        </a:p>
      </dsp:txBody>
      <dsp:txXfrm>
        <a:off x="3538574" y="2616556"/>
        <a:ext cx="2981250" cy="877500"/>
      </dsp:txXfrm>
    </dsp:sp>
    <dsp:sp modelId="{FF93E135-77D6-48A0-8871-9BC93D705D06}">
      <dsp:nvSpPr>
        <dsp:cNvPr id="0" name=""/>
        <dsp:cNvSpPr/>
      </dsp:nvSpPr>
      <dsp:spPr>
        <a:xfrm>
          <a:off x="7622887" y="231555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9509775-983E-4110-B989-EE2CD6514BE0}">
      <dsp:nvSpPr>
        <dsp:cNvPr id="0" name=""/>
        <dsp:cNvSpPr/>
      </dsp:nvSpPr>
      <dsp:spPr>
        <a:xfrm>
          <a:off x="8045624" y="518468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AEDC777-00B3-41D7-9AE1-23D741E941C3}">
      <dsp:nvSpPr>
        <dsp:cNvPr id="0" name=""/>
        <dsp:cNvSpPr/>
      </dsp:nvSpPr>
      <dsp:spPr>
        <a:xfrm>
          <a:off x="7041543" y="2616556"/>
          <a:ext cx="2981250" cy="87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" sz="1600" kern="1200" dirty="0"/>
            <a:t>api cOding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" sz="1600" kern="1200" dirty="0"/>
            <a:t>SQL SCRIPT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endParaRPr lang="fr" sz="1200" kern="1200" dirty="0"/>
        </a:p>
      </dsp:txBody>
      <dsp:txXfrm>
        <a:off x="7041543" y="2616556"/>
        <a:ext cx="2981250" cy="8775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541C455-0541-42CB-85F2-EF2EB726E407}" type="datetime1">
              <a:rPr lang="fr-FR" smtClean="0"/>
              <a:t>23/10/2022</a:t>
            </a:fld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7ACF5E7-ACB0-497B-A8C6-F2E617B46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3396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39F4AB6-716B-4E95-AAD2-DB349D9AC9BA}" type="datetime1">
              <a:rPr lang="fr-FR" smtClean="0"/>
              <a:t>23/10/2022</a:t>
            </a:fld>
            <a:endParaRPr lang="en-US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"/>
              <a:t>Modifiez les styles du texte du masque</a:t>
            </a:r>
            <a:endParaRPr lang="en-US"/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A705E3-E620-489D-9973-6221209A4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8183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 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 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Connecteur droit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droit 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re 1"/>
          <p:cNvSpPr>
            <a:spLocks noGrp="1"/>
          </p:cNvSpPr>
          <p:nvPr>
            <p:ph type="ctrTitle" hasCustomPrompt="1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fr" dirty="0"/>
              <a:t>Modifiez le style du titre</a:t>
            </a:r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20" name="Espace réservé de la date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fld id="{43B6331D-8BD5-4AF5-97EE-8FB3C79FE924}" type="datetime1">
              <a:rPr lang="fr-FR" smtClean="0"/>
              <a:t>23/10/2022</a:t>
            </a:fld>
            <a:endParaRPr lang="en-US" dirty="0"/>
          </a:p>
        </p:txBody>
      </p:sp>
      <p:sp>
        <p:nvSpPr>
          <p:cNvPr id="21" name="Espace réservé du pied de page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22" name="Espace réservé du numéro de diapositive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09D1B91-EF9C-42FB-BBE2-597FDE1B14D7}" type="datetime1">
              <a:rPr lang="fr-FR" smtClean="0"/>
              <a:t>23/10/2022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 hasCustomPrompt="1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>
            <a:lvl1pPr>
              <a:defRPr/>
            </a:lvl1pPr>
          </a:lstStyle>
          <a:p>
            <a:pPr rtl="0"/>
            <a:r>
              <a:rPr lang="fr" dirty="0"/>
              <a:t>Modifiez le style du titre</a:t>
            </a:r>
            <a:endParaRPr lang="en-US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F733226-97BF-4FE9-8F44-80542C0EB53C}" type="datetime1">
              <a:rPr lang="fr-FR" smtClean="0"/>
              <a:t>23/10/2022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02FE938-1586-4780-B61A-DD3B60BAB93C}" type="datetime1">
              <a:rPr lang="fr-FR" smtClean="0"/>
              <a:t>23/10/2022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 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fr" dirty="0"/>
              <a:t>Modifiez le style du titre</a:t>
            </a:r>
            <a:endParaRPr lang="en-US" dirty="0"/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Connecteur droit 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droit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fld id="{57CE27EF-4081-4F92-AC85-8FD255C3955B}" type="datetime1">
              <a:rPr lang="fr-FR" smtClean="0"/>
              <a:t>23/10/2022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E52E25-1182-4E86-836C-7D703787597C}" type="datetime1">
              <a:rPr lang="fr-FR" smtClean="0"/>
              <a:t>23/10/2022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7B49E2-AD49-4B10-A213-CF194D4A25A3}" type="datetime1">
              <a:rPr lang="fr-FR" smtClean="0"/>
              <a:t>23/10/2022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FB4F25-64BB-460E-8192-B4AC51BA66FC}" type="datetime1">
              <a:rPr lang="fr-FR" smtClean="0"/>
              <a:t>23/10/2022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D66AC7-6890-4F0E-B000-A39D822B7C00}" type="datetime1">
              <a:rPr lang="fr-FR" smtClean="0"/>
              <a:t>23/10/2022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F7B0F5FB-B743-44F1-84BA-99C248DB6023}" type="datetime1">
              <a:rPr lang="fr-FR" smtClean="0"/>
              <a:t>23/10/2022</a:t>
            </a:fld>
            <a:endParaRPr lang="en-US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en-US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ce réservé de l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" dirty="0"/>
              <a:t>Cliquez sur l’icône pour ajouter une image</a:t>
            </a:r>
            <a:endParaRPr lang="en-US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rtl="0"/>
            <a:fld id="{C80E5F3D-7A62-48B1-A43E-C6091B37429D}" type="datetime1">
              <a:rPr lang="fr-FR" smtClean="0"/>
              <a:t>23/10/2022</a:t>
            </a:fld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 rtl="0"/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"/>
              <a:t>Modifiez le style du titre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"/>
              <a:t>Modifiez les styles du texte du masque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  <a:endParaRPr lang="en-US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20D9D58-8984-498B-A4DA-61EAC8A72DD8}" type="datetime1">
              <a:rPr lang="fr-FR" smtClean="0"/>
              <a:t>23/10/2022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3.weforum.org/docs/WEF_GGGR_2020.pdf" TargetMode="External"/><Relationship Id="rId2" Type="http://schemas.openxmlformats.org/officeDocument/2006/relationships/hyperlink" Target="https://ec.europa.eu/eurostat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Zoom sur un logo&#10;&#10;Description générée automatiquement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61010" y="2355458"/>
            <a:ext cx="5005829" cy="1851567"/>
          </a:xfrm>
        </p:spPr>
        <p:txBody>
          <a:bodyPr rtlCol="0">
            <a:normAutofit/>
          </a:bodyPr>
          <a:lstStyle/>
          <a:p>
            <a:pPr rtl="0"/>
            <a:r>
              <a:rPr lang="fr-FR" sz="4400" dirty="0">
                <a:solidFill>
                  <a:schemeClr val="tx1"/>
                </a:solidFill>
              </a:rPr>
              <a:t>G</a:t>
            </a:r>
            <a:r>
              <a:rPr lang="fr" sz="4400" dirty="0">
                <a:solidFill>
                  <a:schemeClr val="tx1"/>
                </a:solidFill>
              </a:rPr>
              <a:t>ender</a:t>
            </a:r>
            <a:br>
              <a:rPr lang="fr" sz="4400" dirty="0">
                <a:solidFill>
                  <a:schemeClr val="tx1"/>
                </a:solidFill>
              </a:rPr>
            </a:br>
            <a:r>
              <a:rPr lang="fr" sz="2800" dirty="0">
                <a:solidFill>
                  <a:schemeClr val="tx1"/>
                </a:solidFill>
              </a:rPr>
              <a:t>european women in </a:t>
            </a:r>
            <a:r>
              <a:rPr lang="fr" sz="3200" dirty="0">
                <a:solidFill>
                  <a:schemeClr val="tx1"/>
                </a:solidFill>
              </a:rPr>
              <a:t>tech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62778" y="4293270"/>
            <a:ext cx="4775075" cy="559656"/>
          </a:xfrm>
        </p:spPr>
        <p:txBody>
          <a:bodyPr rtlCol="0">
            <a:normAutofit fontScale="77500" lnSpcReduction="20000"/>
          </a:bodyPr>
          <a:lstStyle/>
          <a:p>
            <a:pPr rtl="0">
              <a:spcAft>
                <a:spcPts val="600"/>
              </a:spcAft>
            </a:pPr>
            <a:r>
              <a:rPr lang="fr-FR" b="0" i="0" dirty="0">
                <a:solidFill>
                  <a:schemeClr val="tx1"/>
                </a:solidFill>
                <a:effectLst/>
                <a:latin typeface="Slack-Lato"/>
              </a:rPr>
              <a:t>Panos </a:t>
            </a:r>
            <a:r>
              <a:rPr lang="fr-FR" b="0" i="0" dirty="0" err="1">
                <a:solidFill>
                  <a:schemeClr val="tx1"/>
                </a:solidFill>
                <a:effectLst/>
                <a:latin typeface="Slack-Lato"/>
              </a:rPr>
              <a:t>Syrgkanis</a:t>
            </a:r>
            <a:endParaRPr lang="fr-FR" b="0" i="0" dirty="0">
              <a:solidFill>
                <a:schemeClr val="tx1"/>
              </a:solidFill>
              <a:effectLst/>
              <a:latin typeface="Slack-Lato"/>
            </a:endParaRPr>
          </a:p>
          <a:p>
            <a:pPr rtl="0">
              <a:spcAft>
                <a:spcPts val="600"/>
              </a:spcAft>
            </a:pPr>
            <a:r>
              <a:rPr lang="fr-FR" dirty="0">
                <a:solidFill>
                  <a:schemeClr val="tx1"/>
                </a:solidFill>
                <a:latin typeface="Slack-Lato"/>
              </a:rPr>
              <a:t>Anh Huynh</a:t>
            </a:r>
            <a:endParaRPr lang="f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A3605090-1454-E977-CBE0-608DE59F1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endParaRPr lang="en-US"/>
          </a:p>
        </p:txBody>
      </p:sp>
      <p:pic>
        <p:nvPicPr>
          <p:cNvPr id="14" name="Content Placeholder 13" descr="Text&#10;&#10;Description automatically generated">
            <a:extLst>
              <a:ext uri="{FF2B5EF4-FFF2-40B4-BE49-F238E27FC236}">
                <a16:creationId xmlns:a16="http://schemas.microsoft.com/office/drawing/2014/main" id="{EC36C38B-E369-6FD8-E3D8-BFF81313593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581" y="400938"/>
            <a:ext cx="7946838" cy="5999862"/>
          </a:xfrm>
          <a:noFill/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64A15-3079-C76F-C5E9-BB59439E23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802FE938-1586-4780-B61A-DD3B60BAB93C}" type="datetime1">
              <a:rPr lang="fr-FR" smtClean="0"/>
              <a:pPr rtl="0">
                <a:spcAft>
                  <a:spcPts val="600"/>
                </a:spcAft>
              </a:pPr>
              <a:t>23/10/2022</a:t>
            </a:fld>
            <a:endParaRPr lang="en-US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A057CBB-C212-19BE-CC0C-04192A58FE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1999386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39D9930-A988-E192-5EFE-5B8FCD296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endParaRPr lang="en-US"/>
          </a:p>
        </p:txBody>
      </p:sp>
      <p:pic>
        <p:nvPicPr>
          <p:cNvPr id="6" name="Content Placeholder 15" descr="Text&#10;&#10;Description automatically generated">
            <a:extLst>
              <a:ext uri="{FF2B5EF4-FFF2-40B4-BE49-F238E27FC236}">
                <a16:creationId xmlns:a16="http://schemas.microsoft.com/office/drawing/2014/main" id="{46DC742D-D30A-3956-A601-03AF25C7CB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508" y="1011936"/>
            <a:ext cx="10096692" cy="5023104"/>
          </a:xfrm>
          <a:noFill/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C81652-DBAB-78D9-68C1-07EF3F5343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22E52E25-1182-4E86-836C-7D703787597C}" type="datetime1">
              <a:rPr lang="fr-FR" smtClean="0"/>
              <a:pPr rtl="0">
                <a:spcAft>
                  <a:spcPts val="600"/>
                </a:spcAft>
              </a:pPr>
              <a:t>23/10/2022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327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A49DA-271F-AE1B-6B42-CBAC93E9F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R"/>
          </a:p>
        </p:txBody>
      </p:sp>
      <p:pic>
        <p:nvPicPr>
          <p:cNvPr id="6" name="Content Placeholder 5" descr="Text&#10;&#10;Description automatically generated">
            <a:extLst>
              <a:ext uri="{FF2B5EF4-FFF2-40B4-BE49-F238E27FC236}">
                <a16:creationId xmlns:a16="http://schemas.microsoft.com/office/drawing/2014/main" id="{284AA3A0-C26A-365B-9C73-34CF2661C8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" y="954828"/>
            <a:ext cx="11414760" cy="494834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7D9D9-3F19-11ED-0AE4-1015E6720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02FE938-1586-4780-B61A-DD3B60BAB93C}" type="datetime1">
              <a:rPr lang="fr-FR" smtClean="0"/>
              <a:t>23/10/2022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8475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49BE5-B939-1992-28A3-EDAE37C63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2584F5-E86B-4BBE-F522-5F20B0D2C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02FE938-1586-4780-B61A-DD3B60BAB93C}" type="datetime1">
              <a:rPr lang="fr-FR" smtClean="0"/>
              <a:t>23/10/2022</a:t>
            </a:fld>
            <a:endParaRPr lang="en-US"/>
          </a:p>
        </p:txBody>
      </p:sp>
      <p:pic>
        <p:nvPicPr>
          <p:cNvPr id="12" name="Content Placeholder 11" descr="Text, table&#10;&#10;Description automatically generated with medium confidence">
            <a:extLst>
              <a:ext uri="{FF2B5EF4-FFF2-40B4-BE49-F238E27FC236}">
                <a16:creationId xmlns:a16="http://schemas.microsoft.com/office/drawing/2014/main" id="{F735DEEE-B495-61FC-367F-E98210F4D3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9177"/>
          <a:stretch/>
        </p:blipFill>
        <p:spPr>
          <a:xfrm>
            <a:off x="1693209" y="509192"/>
            <a:ext cx="8805581" cy="5839615"/>
          </a:xfrm>
        </p:spPr>
      </p:pic>
    </p:spTree>
    <p:extLst>
      <p:ext uri="{BB962C8B-B14F-4D97-AF65-F5344CB8AC3E}">
        <p14:creationId xmlns:p14="http://schemas.microsoft.com/office/powerpoint/2010/main" val="1219390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BF7D3CF8-E8B7-74DF-0E57-38C6E0127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Content Placeholder 5" descr="Table&#10;&#10;Description automatically generated">
            <a:extLst>
              <a:ext uri="{FF2B5EF4-FFF2-40B4-BE49-F238E27FC236}">
                <a16:creationId xmlns:a16="http://schemas.microsoft.com/office/drawing/2014/main" id="{FAD5D958-E9DD-CCBF-8A4F-6E97BFEC4C1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557"/>
          <a:stretch/>
        </p:blipFill>
        <p:spPr>
          <a:xfrm>
            <a:off x="2042161" y="642593"/>
            <a:ext cx="3488055" cy="5657503"/>
          </a:xfrm>
          <a:noFill/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BC09D-9335-57AB-9447-DCBE9D4397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802FE938-1586-4780-B61A-DD3B60BAB93C}" type="datetime1">
              <a:rPr lang="fr-FR" smtClean="0"/>
              <a:pPr rtl="0">
                <a:spcAft>
                  <a:spcPts val="600"/>
                </a:spcAft>
              </a:pPr>
              <a:t>23/10/2022</a:t>
            </a:fld>
            <a:endParaRPr lang="en-US"/>
          </a:p>
        </p:txBody>
      </p:sp>
      <p:pic>
        <p:nvPicPr>
          <p:cNvPr id="8" name="Content Placeholder 5" descr="Table&#10;&#10;Description automatically generated">
            <a:extLst>
              <a:ext uri="{FF2B5EF4-FFF2-40B4-BE49-F238E27FC236}">
                <a16:creationId xmlns:a16="http://schemas.microsoft.com/office/drawing/2014/main" id="{8B6DF693-8C85-F937-2CBB-353D686FA3D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002" b="-1"/>
          <a:stretch/>
        </p:blipFill>
        <p:spPr>
          <a:xfrm>
            <a:off x="7025462" y="642593"/>
            <a:ext cx="3124377" cy="5657503"/>
          </a:xfrm>
          <a:noFill/>
        </p:spPr>
      </p:pic>
    </p:spTree>
    <p:extLst>
      <p:ext uri="{BB962C8B-B14F-4D97-AF65-F5344CB8AC3E}">
        <p14:creationId xmlns:p14="http://schemas.microsoft.com/office/powerpoint/2010/main" val="2555180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rtlCol="0">
            <a:normAutofit/>
          </a:bodyPr>
          <a:lstStyle/>
          <a:p>
            <a:pPr algn="ctr" rtl="0"/>
            <a:r>
              <a:rPr lang="fr" b="1" dirty="0"/>
              <a:t>Contents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91DB1382-7276-49FA-9632-38D558F45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0297266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E67C14-C5FE-FB1B-A1EC-5BA62CAC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3097" y="547463"/>
            <a:ext cx="6259520" cy="1160569"/>
          </a:xfrm>
        </p:spPr>
        <p:txBody>
          <a:bodyPr/>
          <a:lstStyle/>
          <a:p>
            <a:r>
              <a:rPr lang="fr-FR" dirty="0"/>
              <a:t>Introduction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610347B-5742-AFC3-BCD7-EDCCA8BB7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5678" y="1708033"/>
            <a:ext cx="6962655" cy="4602503"/>
          </a:xfrm>
        </p:spPr>
        <p:txBody>
          <a:bodyPr/>
          <a:lstStyle/>
          <a:p>
            <a:r>
              <a:rPr lang="fr-FR" sz="1600" dirty="0"/>
              <a:t>The </a:t>
            </a:r>
            <a:r>
              <a:rPr lang="fr-FR" sz="1600" dirty="0" err="1"/>
              <a:t>gender</a:t>
            </a:r>
            <a:r>
              <a:rPr lang="fr-FR" sz="1600" dirty="0"/>
              <a:t> gap in information and communications </a:t>
            </a:r>
            <a:r>
              <a:rPr lang="fr-FR" sz="1600" dirty="0" err="1"/>
              <a:t>technology</a:t>
            </a:r>
            <a:r>
              <a:rPr lang="fr-FR" sz="1600" dirty="0"/>
              <a:t>(ICT): </a:t>
            </a:r>
            <a:r>
              <a:rPr lang="fr-FR" sz="1600" dirty="0" err="1"/>
              <a:t>less</a:t>
            </a:r>
            <a:r>
              <a:rPr lang="fr-FR" sz="1600" dirty="0"/>
              <a:t> </a:t>
            </a:r>
            <a:r>
              <a:rPr lang="fr-FR" sz="1600" dirty="0" err="1"/>
              <a:t>women</a:t>
            </a:r>
            <a:r>
              <a:rPr lang="fr-FR" sz="1600" dirty="0"/>
              <a:t> </a:t>
            </a:r>
            <a:r>
              <a:rPr lang="fr-FR" sz="1600" dirty="0" err="1"/>
              <a:t>than</a:t>
            </a:r>
            <a:r>
              <a:rPr lang="fr-FR" sz="1600" dirty="0"/>
              <a:t> men in Technologies</a:t>
            </a:r>
          </a:p>
          <a:p>
            <a:r>
              <a:rPr lang="fr-FR" sz="1600" dirty="0"/>
              <a:t>ER Model: </a:t>
            </a:r>
          </a:p>
          <a:p>
            <a:pPr lvl="1"/>
            <a:r>
              <a:rPr lang="fr-FR" sz="1400" dirty="0" err="1"/>
              <a:t>Early</a:t>
            </a:r>
            <a:r>
              <a:rPr lang="fr-FR" sz="1400" dirty="0"/>
              <a:t> </a:t>
            </a:r>
            <a:r>
              <a:rPr lang="fr-FR" sz="1400" dirty="0" err="1"/>
              <a:t>education</a:t>
            </a:r>
            <a:r>
              <a:rPr lang="fr-FR" sz="1400" dirty="0"/>
              <a:t> and </a:t>
            </a:r>
            <a:r>
              <a:rPr lang="fr-FR" sz="1400" dirty="0" err="1"/>
              <a:t>skills</a:t>
            </a:r>
            <a:endParaRPr lang="fr-FR" sz="1400" dirty="0"/>
          </a:p>
          <a:p>
            <a:pPr lvl="1"/>
            <a:r>
              <a:rPr lang="fr-FR" sz="1400" dirty="0" err="1"/>
              <a:t>Tertiary</a:t>
            </a:r>
            <a:r>
              <a:rPr lang="fr-FR" sz="1400" dirty="0"/>
              <a:t> </a:t>
            </a:r>
            <a:r>
              <a:rPr lang="fr-FR" sz="1400" dirty="0" err="1"/>
              <a:t>educational</a:t>
            </a:r>
            <a:r>
              <a:rPr lang="fr-FR" sz="1400" dirty="0"/>
              <a:t> </a:t>
            </a:r>
            <a:r>
              <a:rPr lang="fr-FR" sz="1400" dirty="0" err="1"/>
              <a:t>attainment</a:t>
            </a:r>
            <a:endParaRPr lang="fr-FR" sz="1400" dirty="0"/>
          </a:p>
          <a:p>
            <a:pPr lvl="1"/>
            <a:r>
              <a:rPr lang="fr-FR" sz="1400" dirty="0" err="1"/>
              <a:t>Gender</a:t>
            </a:r>
            <a:r>
              <a:rPr lang="fr-FR" sz="1400" dirty="0"/>
              <a:t> </a:t>
            </a:r>
            <a:r>
              <a:rPr lang="fr-FR" sz="1400" dirty="0" err="1"/>
              <a:t>paygap</a:t>
            </a:r>
            <a:endParaRPr lang="fr-FR" sz="1400" dirty="0"/>
          </a:p>
          <a:p>
            <a:pPr lvl="1"/>
            <a:r>
              <a:rPr lang="fr-FR" sz="1400" dirty="0"/>
              <a:t>ICT </a:t>
            </a:r>
            <a:r>
              <a:rPr lang="fr-FR" sz="1400" dirty="0" err="1"/>
              <a:t>specialistes</a:t>
            </a:r>
            <a:r>
              <a:rPr lang="fr-FR" sz="1400" dirty="0"/>
              <a:t> by </a:t>
            </a:r>
            <a:r>
              <a:rPr lang="fr-FR" sz="1400" dirty="0" err="1"/>
              <a:t>sex</a:t>
            </a:r>
            <a:endParaRPr lang="fr-FR" sz="1600" dirty="0"/>
          </a:p>
          <a:p>
            <a:r>
              <a:rPr lang="fr-FR" sz="1600" dirty="0"/>
              <a:t>Analysing </a:t>
            </a:r>
            <a:r>
              <a:rPr lang="fr-FR" sz="1600" dirty="0" err="1"/>
              <a:t>European</a:t>
            </a:r>
            <a:r>
              <a:rPr lang="fr-FR" sz="1600" dirty="0"/>
              <a:t> </a:t>
            </a:r>
            <a:r>
              <a:rPr lang="fr-FR" sz="1600" dirty="0" err="1"/>
              <a:t>statistics</a:t>
            </a:r>
            <a:r>
              <a:rPr lang="fr-FR" sz="1600" dirty="0"/>
              <a:t> </a:t>
            </a:r>
            <a:r>
              <a:rPr lang="fr-FR" sz="1600" dirty="0" err="1"/>
              <a:t>database</a:t>
            </a:r>
            <a:r>
              <a:rPr lang="fr-FR" sz="1600" dirty="0"/>
              <a:t> to </a:t>
            </a:r>
            <a:r>
              <a:rPr lang="fr-FR" sz="1600" dirty="0" err="1"/>
              <a:t>explain</a:t>
            </a:r>
            <a:r>
              <a:rPr lang="fr-FR" sz="1600" dirty="0"/>
              <a:t> the gap</a:t>
            </a:r>
          </a:p>
          <a:p>
            <a:r>
              <a:rPr lang="fr-FR" sz="1600" dirty="0"/>
              <a:t>Data /</a:t>
            </a:r>
            <a:r>
              <a:rPr lang="fr-FR" sz="1600" dirty="0" err="1"/>
              <a:t>metadata</a:t>
            </a:r>
            <a:r>
              <a:rPr lang="fr-FR" sz="1600" dirty="0"/>
              <a:t> sources: </a:t>
            </a:r>
            <a:r>
              <a:rPr lang="fr-FR" sz="1600" dirty="0" err="1"/>
              <a:t>from</a:t>
            </a:r>
            <a:r>
              <a:rPr lang="fr-FR" sz="1600" dirty="0"/>
              <a:t> EUROSTAT/ WORLD ECONOMY FORUM</a:t>
            </a:r>
          </a:p>
          <a:p>
            <a:pPr lvl="1"/>
            <a:r>
              <a:rPr lang="fr-FR" sz="1600" dirty="0">
                <a:hlinkClick r:id="rId2"/>
              </a:rPr>
              <a:t>https://ec.europa.eu/eurostat</a:t>
            </a:r>
            <a:endParaRPr lang="fr-FR" sz="1600" dirty="0">
              <a:hlinkClick r:id="rId3"/>
            </a:endParaRPr>
          </a:p>
          <a:p>
            <a:pPr lvl="1"/>
            <a:r>
              <a:rPr lang="fr-FR" sz="1600" dirty="0">
                <a:hlinkClick r:id="rId3"/>
              </a:rPr>
              <a:t>https://www3.weforum.org/docs/WEF_GGGR_2020.pdf</a:t>
            </a:r>
            <a:endParaRPr lang="fr-FR" sz="1600" dirty="0"/>
          </a:p>
          <a:p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BDB21F8-CC82-B23E-3C99-33C82A191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02FE938-1586-4780-B61A-DD3B60BAB93C}" type="datetime1">
              <a:rPr lang="fr-FR" smtClean="0"/>
              <a:t>23/10/2022</a:t>
            </a:fld>
            <a:endParaRPr lang="en-US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57240FE-B2CC-D329-6C85-9AC3B323F6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54" y="228600"/>
            <a:ext cx="4763386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974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EC2C4A-83DD-9DCC-A5D0-311F4DB0D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7291" y="309052"/>
            <a:ext cx="3575840" cy="1371600"/>
          </a:xfrm>
        </p:spPr>
        <p:txBody>
          <a:bodyPr>
            <a:normAutofit/>
          </a:bodyPr>
          <a:lstStyle/>
          <a:p>
            <a:r>
              <a:rPr lang="fr-FR" sz="3200" b="1" dirty="0">
                <a:solidFill>
                  <a:srgbClr val="002060"/>
                </a:solidFill>
              </a:rPr>
              <a:t>Education &amp; </a:t>
            </a:r>
            <a:r>
              <a:rPr lang="fr-FR" sz="3200" b="1" dirty="0" err="1">
                <a:solidFill>
                  <a:srgbClr val="002060"/>
                </a:solidFill>
              </a:rPr>
              <a:t>skills</a:t>
            </a:r>
            <a:endParaRPr lang="fr-FR" sz="3200" b="1" dirty="0">
              <a:solidFill>
                <a:srgbClr val="002060"/>
              </a:solidFill>
            </a:endParaRP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D039B8-F1BA-B144-67CA-E51B802A1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FE938-1586-4780-B61A-DD3B60BAB93C}" type="datetime1">
              <a:rPr lang="fr-FR" smtClean="0"/>
              <a:pPr/>
              <a:t>23/10/2022</a:t>
            </a:fld>
            <a:endParaRPr lang="en-US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5FA3873-08DB-3C90-B865-96A1D4480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9989" y="2785700"/>
            <a:ext cx="5696026" cy="3684127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68FE2ADA-9F65-1F02-10C4-E76B76290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269" y="2998506"/>
            <a:ext cx="2964536" cy="3269796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CF4790AE-3C83-E12F-2AC5-0FA9FCA45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5581" y="2998506"/>
            <a:ext cx="5000583" cy="430494"/>
          </a:xfrm>
        </p:spPr>
        <p:txBody>
          <a:bodyPr>
            <a:normAutofit fontScale="77500" lnSpcReduction="20000"/>
          </a:bodyPr>
          <a:lstStyle/>
          <a:p>
            <a:pPr marL="0" indent="0" algn="l">
              <a:buNone/>
            </a:pPr>
            <a:r>
              <a:rPr lang="en-US" b="1" i="0" dirty="0">
                <a:solidFill>
                  <a:srgbClr val="5D54A3"/>
                </a:solidFill>
                <a:effectLst/>
                <a:latin typeface="Fira Sans" panose="020B0503050000020004" pitchFamily="34" charset="0"/>
              </a:rPr>
              <a:t>Digital skills (% of individuals with basic or above basic overall digital skills)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8F4FE76-BDA6-2935-5EA6-9543DB26A592}"/>
              </a:ext>
            </a:extLst>
          </p:cNvPr>
          <p:cNvSpPr txBox="1"/>
          <p:nvPr/>
        </p:nvSpPr>
        <p:spPr>
          <a:xfrm>
            <a:off x="854415" y="1342490"/>
            <a:ext cx="84184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06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early education, where female students are less encouraged and supported to choose ICT related studies</a:t>
            </a:r>
          </a:p>
          <a:p>
            <a:endParaRPr lang="en-GB" sz="1800" dirty="0">
              <a:solidFill>
                <a:srgbClr val="00206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06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Early adopted attitudes and social environment form gender gaps </a:t>
            </a:r>
          </a:p>
          <a:p>
            <a:r>
              <a:rPr lang="en-GB" sz="1800" dirty="0">
                <a:solidFill>
                  <a:srgbClr val="00206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 the future work life.</a:t>
            </a:r>
          </a:p>
          <a:p>
            <a:endParaRPr lang="en-GB" sz="1800" dirty="0">
              <a:solidFill>
                <a:srgbClr val="00206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u="sng" dirty="0">
                <a:solidFill>
                  <a:srgbClr val="00206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Example</a:t>
            </a:r>
            <a:r>
              <a:rPr lang="en-GB" dirty="0">
                <a:solidFill>
                  <a:srgbClr val="00206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  <a:endParaRPr lang="fr-FR" sz="1800" dirty="0">
              <a:solidFill>
                <a:srgbClr val="00206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12563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275A6D-2B0B-7F40-1809-100AD6142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904592"/>
            <a:ext cx="8011886" cy="924802"/>
          </a:xfrm>
        </p:spPr>
        <p:txBody>
          <a:bodyPr>
            <a:noAutofit/>
          </a:bodyPr>
          <a:lstStyle/>
          <a:p>
            <a:r>
              <a:rPr lang="fr-FR" sz="3600" i="0" dirty="0" err="1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Tertiary</a:t>
            </a:r>
            <a:r>
              <a:rPr lang="fr-FR" sz="3600" i="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3600" i="0" dirty="0" err="1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educational</a:t>
            </a:r>
            <a:r>
              <a:rPr lang="fr-FR" sz="3600" i="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3600" i="0" dirty="0" err="1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attainment</a:t>
            </a:r>
            <a:br>
              <a:rPr lang="fr-FR" sz="3600" b="1" i="0" dirty="0">
                <a:solidFill>
                  <a:srgbClr val="5D54A3"/>
                </a:solidFill>
                <a:effectLst/>
                <a:latin typeface="Fira Sans" panose="020B0604020202020204" pitchFamily="34" charset="0"/>
              </a:rPr>
            </a:br>
            <a:endParaRPr lang="fr-FR" sz="3600" dirty="0"/>
          </a:p>
        </p:txBody>
      </p:sp>
      <p:pic>
        <p:nvPicPr>
          <p:cNvPr id="10" name="Espace réservé du contenu 9">
            <a:extLst>
              <a:ext uri="{FF2B5EF4-FFF2-40B4-BE49-F238E27FC236}">
                <a16:creationId xmlns:a16="http://schemas.microsoft.com/office/drawing/2014/main" id="{1E9881E8-8BCD-3114-47FA-F3DDA0B360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8642" y="1891804"/>
            <a:ext cx="6118707" cy="3849687"/>
          </a:xfr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467F950-86CA-8100-419A-3B51D5027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02FE938-1586-4780-B61A-DD3B60BAB93C}" type="datetime1">
              <a:rPr lang="fr-FR" smtClean="0"/>
              <a:t>23/10/2022</a:t>
            </a:fld>
            <a:endParaRPr lang="en-US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0D4ECE05-BF57-999F-2FE8-EAC5515F4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7145" y="2178002"/>
            <a:ext cx="1014177" cy="239151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280E7DF3-1AB6-59E1-CBA3-0605D9B5624E}"/>
              </a:ext>
            </a:extLst>
          </p:cNvPr>
          <p:cNvSpPr txBox="1"/>
          <p:nvPr/>
        </p:nvSpPr>
        <p:spPr>
          <a:xfrm>
            <a:off x="493538" y="1991121"/>
            <a:ext cx="5229625" cy="37240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Population by educational attainment level, sex and age (%)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2000" b="0" i="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 percentage of the population aged 30-34 who have successfully completed studies.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b="0" i="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e.g. </a:t>
            </a:r>
            <a:r>
              <a:rPr lang="fr-FR" sz="2000" b="0" i="0" dirty="0" err="1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university</a:t>
            </a:r>
            <a:r>
              <a:rPr lang="fr-FR" sz="2000" b="0" i="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fr-FR" sz="2000" b="0" i="0" dirty="0" err="1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higher</a:t>
            </a:r>
            <a:r>
              <a:rPr lang="fr-FR" sz="2000" b="0" i="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2000" b="0" i="0" dirty="0" err="1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technical</a:t>
            </a:r>
            <a:r>
              <a:rPr lang="fr-FR" sz="2000" b="0" i="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institution, etc.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Women</a:t>
            </a:r>
            <a:r>
              <a:rPr lang="fr-FR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have </a:t>
            </a:r>
            <a:r>
              <a:rPr lang="fr-FR" sz="2000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higher</a:t>
            </a:r>
            <a:r>
              <a:rPr lang="fr-FR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degree</a:t>
            </a:r>
            <a:r>
              <a:rPr lang="fr-FR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achivements</a:t>
            </a:r>
            <a:r>
              <a:rPr lang="fr-FR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</a:t>
            </a:r>
            <a:r>
              <a:rPr lang="fr-FR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men</a:t>
            </a:r>
            <a:endParaRPr lang="en-US" sz="2000" b="0" i="0" dirty="0">
              <a:solidFill>
                <a:srgbClr val="00206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3E4047"/>
              </a:solidFill>
              <a:effectLst/>
              <a:latin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5E76D988-C52B-AE12-EB82-C1B3AE2DF224}"/>
              </a:ext>
            </a:extLst>
          </p:cNvPr>
          <p:cNvSpPr txBox="1"/>
          <p:nvPr/>
        </p:nvSpPr>
        <p:spPr>
          <a:xfrm>
            <a:off x="1541660" y="6215406"/>
            <a:ext cx="95835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100" dirty="0"/>
              <a:t>https://eige.europa.eu/gender-statistics/dgs/indicator/eustrat_epsr_eoalm_esll__edat_lfse_03/metadata</a:t>
            </a:r>
          </a:p>
        </p:txBody>
      </p:sp>
    </p:spTree>
    <p:extLst>
      <p:ext uri="{BB962C8B-B14F-4D97-AF65-F5344CB8AC3E}">
        <p14:creationId xmlns:p14="http://schemas.microsoft.com/office/powerpoint/2010/main" val="2388594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76ACB6-3099-3B7E-E35C-860754C1C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180" y="572973"/>
            <a:ext cx="8941634" cy="478784"/>
          </a:xfrm>
        </p:spPr>
        <p:txBody>
          <a:bodyPr>
            <a:noAutofit/>
          </a:bodyPr>
          <a:lstStyle/>
          <a:p>
            <a:r>
              <a:rPr lang="en-US" sz="1600" b="1" dirty="0">
                <a:solidFill>
                  <a:srgbClr val="002060"/>
                </a:solidFill>
              </a:rPr>
              <a:t>Share of women in occupations by professional cluster contrasted with share of women in the talent pipeline</a:t>
            </a:r>
            <a:endParaRPr lang="fr-FR" sz="1600" b="1" dirty="0">
              <a:solidFill>
                <a:srgbClr val="002060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0E63AF2-A328-8728-0136-E4D4778FD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15522" y="5814092"/>
            <a:ext cx="3123872" cy="941870"/>
          </a:xfrm>
        </p:spPr>
        <p:txBody>
          <a:bodyPr>
            <a:noAutofit/>
          </a:bodyPr>
          <a:lstStyle/>
          <a:p>
            <a:r>
              <a:rPr lang="fr-FR" sz="1050" dirty="0" err="1"/>
              <a:t>Source:https</a:t>
            </a:r>
            <a:r>
              <a:rPr lang="fr-FR" sz="1050" dirty="0"/>
              <a:t>://www3.weforum.org/docs/WEF_GGGR_2020.pdf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7715073-E0CB-C1FB-5372-766DEDEC3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02FE938-1586-4780-B61A-DD3B60BAB93C}" type="datetime1">
              <a:rPr lang="fr-FR" smtClean="0"/>
              <a:t>23/10/2022</a:t>
            </a:fld>
            <a:endParaRPr lang="en-US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8E29FFC-A49B-75A8-98E1-8ABF3B02D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4542" y="1199384"/>
            <a:ext cx="7068615" cy="5201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566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42E25D-487E-38C5-6DDC-3E0F5BBCF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62217"/>
            <a:ext cx="10058400" cy="1371600"/>
          </a:xfrm>
        </p:spPr>
        <p:txBody>
          <a:bodyPr/>
          <a:lstStyle/>
          <a:p>
            <a:r>
              <a:rPr lang="fr-FR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Gender</a:t>
            </a:r>
            <a:r>
              <a:rPr lang="fr-FR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paygap</a:t>
            </a:r>
            <a:endParaRPr lang="fr-FR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ACA75E0-A000-BBDC-8B79-C719B19BE3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135" y="2077053"/>
            <a:ext cx="5553770" cy="3849624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rgbClr val="002060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T</a:t>
            </a:r>
            <a:r>
              <a:rPr lang="en-US" sz="2000" b="0" i="0" dirty="0">
                <a:solidFill>
                  <a:srgbClr val="002060"/>
                </a:solidFill>
                <a:effectLst/>
                <a:latin typeface="MS UI Gothic" panose="020B0600070205080204" pitchFamily="34" charset="-128"/>
                <a:ea typeface="MS UI Gothic" panose="020B0600070205080204" pitchFamily="34" charset="-128"/>
              </a:rPr>
              <a:t>he difference percentage between average gross hourly earnings of male paid employees and of female paid employees.</a:t>
            </a:r>
          </a:p>
          <a:p>
            <a:r>
              <a:rPr lang="en-US" sz="2000" dirty="0">
                <a:solidFill>
                  <a:srgbClr val="002060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P</a:t>
            </a:r>
            <a:r>
              <a:rPr lang="en-US" sz="2000" b="0" i="0" dirty="0">
                <a:solidFill>
                  <a:srgbClr val="002060"/>
                </a:solidFill>
                <a:effectLst/>
                <a:latin typeface="MS UI Gothic" panose="020B0600070205080204" pitchFamily="34" charset="-128"/>
                <a:ea typeface="MS UI Gothic" panose="020B0600070205080204" pitchFamily="34" charset="-128"/>
              </a:rPr>
              <a:t>icture of gender inequalities in terms of pay and measures a concept which is broader than the concept of equal pay for equal work.</a:t>
            </a:r>
          </a:p>
          <a:p>
            <a:r>
              <a:rPr lang="en-GB" sz="20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Pay gap still remains, where women’s salary less than men earn under the same title.</a:t>
            </a:r>
            <a:endParaRPr lang="fr-FR" sz="2000" dirty="0">
              <a:solidFill>
                <a:srgbClr val="002060"/>
              </a:solidFill>
              <a:latin typeface="MS UI Gothic" panose="020B0600070205080204" pitchFamily="34" charset="-128"/>
              <a:ea typeface="MS UI Gothic" panose="020B0600070205080204" pitchFamily="34" charset="-128"/>
            </a:endParaRP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1089CB8-8771-43D2-D665-778CE091B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02FE938-1586-4780-B61A-DD3B60BAB93C}" type="datetime1">
              <a:rPr lang="fr-FR" smtClean="0"/>
              <a:t>23/10/2022</a:t>
            </a:fld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00CA5AE-1AF7-BF89-A897-FED099E0B4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073" y="1343025"/>
            <a:ext cx="5341582" cy="3583445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09E551CA-0D4E-86A6-F77A-5A7670ED6838}"/>
              </a:ext>
            </a:extLst>
          </p:cNvPr>
          <p:cNvSpPr txBox="1"/>
          <p:nvPr/>
        </p:nvSpPr>
        <p:spPr>
          <a:xfrm>
            <a:off x="3189608" y="5969913"/>
            <a:ext cx="805790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100" dirty="0"/>
              <a:t>https://eige.europa.eu/gender-statistics/dgs/indicator/eustrat_epsr_eoalm_gelm__tesem180/bar</a:t>
            </a:r>
          </a:p>
        </p:txBody>
      </p:sp>
    </p:spTree>
    <p:extLst>
      <p:ext uri="{BB962C8B-B14F-4D97-AF65-F5344CB8AC3E}">
        <p14:creationId xmlns:p14="http://schemas.microsoft.com/office/powerpoint/2010/main" val="3482064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50FD3D-966D-EAB0-7874-21907631C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950" y="800100"/>
            <a:ext cx="10603901" cy="84519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002060"/>
                </a:solidFill>
              </a:rPr>
              <a:t>Share of men and women by profession.</a:t>
            </a:r>
            <a:endParaRPr lang="fr-FR" sz="2800" b="1" dirty="0">
              <a:solidFill>
                <a:srgbClr val="002060"/>
              </a:solidFill>
            </a:endParaRP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BFB8C8BB-0ABA-B9B0-C283-4A9ECC18D9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0947" y="1818075"/>
            <a:ext cx="5729635" cy="4058931"/>
          </a:xfr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3253D63-4B8E-B0C9-987C-E2DC6B6C9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02FE938-1586-4780-B61A-DD3B60BAB93C}" type="datetime1">
              <a:rPr lang="fr-FR" smtClean="0"/>
              <a:t>23/10/2022</a:t>
            </a:fld>
            <a:endParaRPr lang="en-US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586C5BD0-F8AE-0137-94A9-EDC0192B5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5807" y="1817186"/>
            <a:ext cx="4199175" cy="4148158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B304894F-97FF-3419-CED9-95665D2337A3}"/>
              </a:ext>
            </a:extLst>
          </p:cNvPr>
          <p:cNvSpPr txBox="1"/>
          <p:nvPr/>
        </p:nvSpPr>
        <p:spPr>
          <a:xfrm>
            <a:off x="6127067" y="6008098"/>
            <a:ext cx="609665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100" dirty="0" err="1"/>
              <a:t>Source:https</a:t>
            </a:r>
            <a:r>
              <a:rPr lang="fr-FR" sz="1100" dirty="0"/>
              <a:t>://www3.weforum.org/docs/WEF_GGGR_2020.pdf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ED239F36-D406-8DAD-F541-A66FAF8034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7307" y="1837596"/>
            <a:ext cx="1847850" cy="23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623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710CE6C-9578-5923-4C0E-51F94CE2B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endParaRPr lang="en-US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3DDEB8BA-B25B-61E2-88F7-DC1EC66BC9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406" y="281940"/>
            <a:ext cx="9057187" cy="6294120"/>
          </a:xfrm>
          <a:noFill/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6489F-A575-DDFB-1C93-0A3A3A7446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802FE938-1586-4780-B61A-DD3B60BAB93C}" type="datetime1">
              <a:rPr lang="fr-FR" smtClean="0"/>
              <a:pPr rtl="0">
                <a:spcAft>
                  <a:spcPts val="600"/>
                </a:spcAft>
              </a:pPr>
              <a:t>23/10/2022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9301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764_TF78438558" id="{D9EAB963-68A7-41B0-84AC-6DCEBA0B29E9}" vid="{8501B65A-0E3C-4167-83F9-AC76A6F729D3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{70B24CCE-47B5-4D7E-9EBF-1CE1CE630A4E}tf78438558_win32</Template>
  <TotalTime>550</TotalTime>
  <Words>392</Words>
  <Application>Microsoft Macintosh PowerPoint</Application>
  <PresentationFormat>Widescreen</PresentationFormat>
  <Paragraphs>55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MS UI Gothic</vt:lpstr>
      <vt:lpstr>Slack-Lato</vt:lpstr>
      <vt:lpstr>Arial</vt:lpstr>
      <vt:lpstr>Calibri</vt:lpstr>
      <vt:lpstr>Century Gothic</vt:lpstr>
      <vt:lpstr>Fira Sans</vt:lpstr>
      <vt:lpstr>Garamond</vt:lpstr>
      <vt:lpstr>Roboto</vt:lpstr>
      <vt:lpstr>SavonVTI</vt:lpstr>
      <vt:lpstr>Gender european women in tech</vt:lpstr>
      <vt:lpstr>Contents</vt:lpstr>
      <vt:lpstr>Introduction</vt:lpstr>
      <vt:lpstr>Education &amp; skills</vt:lpstr>
      <vt:lpstr>Tertiary educational attainment </vt:lpstr>
      <vt:lpstr>Share of women in occupations by professional cluster contrasted with share of women in the talent pipeline</vt:lpstr>
      <vt:lpstr>Gender paygap</vt:lpstr>
      <vt:lpstr>Share of men and women by profession.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Gender european women in tech</dc:title>
  <dc:creator>james bruneau</dc:creator>
  <cp:lastModifiedBy>Syrgkanis Panagiotis</cp:lastModifiedBy>
  <cp:revision>11</cp:revision>
  <dcterms:created xsi:type="dcterms:W3CDTF">2022-10-22T11:55:35Z</dcterms:created>
  <dcterms:modified xsi:type="dcterms:W3CDTF">2022-10-23T20:56:24Z</dcterms:modified>
</cp:coreProperties>
</file>